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Breast" TargetMode="External"/><Relationship Id="rId2" Type="http://schemas.openxmlformats.org/officeDocument/2006/relationships/hyperlink" Target="https://en.wikipedia.org/wiki/Human" TargetMode="External"/><Relationship Id="rId1" Type="http://schemas.openxmlformats.org/officeDocument/2006/relationships/slideLayout" Target="../slideLayouts/slideLayout1.xml"/><Relationship Id="rId5" Type="http://schemas.openxmlformats.org/officeDocument/2006/relationships/hyperlink" Target="https://en.wikipedia.org/wiki/Udder" TargetMode="External"/><Relationship Id="rId4" Type="http://schemas.openxmlformats.org/officeDocument/2006/relationships/hyperlink" Target="https://en.wikipedia.org/wiki/Ruminan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457200"/>
          </a:xfrm>
        </p:spPr>
        <p:txBody>
          <a:bodyPr>
            <a:normAutofit fontScale="90000"/>
          </a:bodyPr>
          <a:lstStyle/>
          <a:p>
            <a:r>
              <a:rPr lang="en-US" dirty="0" smtClean="0"/>
              <a:t>Mammary glands </a:t>
            </a:r>
            <a:endParaRPr lang="ar-IQ" dirty="0"/>
          </a:p>
        </p:txBody>
      </p:sp>
      <p:sp>
        <p:nvSpPr>
          <p:cNvPr id="3" name="Subtitle 2"/>
          <p:cNvSpPr>
            <a:spLocks noGrp="1"/>
          </p:cNvSpPr>
          <p:nvPr>
            <p:ph type="subTitle" idx="1"/>
          </p:nvPr>
        </p:nvSpPr>
        <p:spPr>
          <a:xfrm>
            <a:off x="457200" y="838200"/>
            <a:ext cx="8001000" cy="5638800"/>
          </a:xfrm>
        </p:spPr>
        <p:txBody>
          <a:bodyPr>
            <a:normAutofit fontScale="92500" lnSpcReduction="10000"/>
          </a:bodyPr>
          <a:lstStyle/>
          <a:p>
            <a:pPr algn="l"/>
            <a:r>
              <a:rPr lang="en-US" dirty="0" smtClean="0">
                <a:solidFill>
                  <a:schemeClr val="tx1"/>
                </a:solidFill>
              </a:rPr>
              <a:t>The mammary gland is a modified sweat gland that nourishes the young. It consists of the </a:t>
            </a:r>
            <a:r>
              <a:rPr lang="en-US" b="1" dirty="0" smtClean="0">
                <a:solidFill>
                  <a:schemeClr val="tx1"/>
                </a:solidFill>
              </a:rPr>
              <a:t>mamma</a:t>
            </a:r>
            <a:r>
              <a:rPr lang="en-US" dirty="0" smtClean="0">
                <a:solidFill>
                  <a:schemeClr val="tx1"/>
                </a:solidFill>
              </a:rPr>
              <a:t> and the </a:t>
            </a:r>
            <a:r>
              <a:rPr lang="en-US" b="1" dirty="0" smtClean="0">
                <a:solidFill>
                  <a:schemeClr val="tx1"/>
                </a:solidFill>
              </a:rPr>
              <a:t>teat . </a:t>
            </a:r>
            <a:r>
              <a:rPr lang="en-US" dirty="0" smtClean="0">
                <a:solidFill>
                  <a:schemeClr val="tx1"/>
                </a:solidFill>
              </a:rPr>
              <a:t>The number of glands and teats are not the same for the cow, the sow or the horse. However, the microscopic anatomy is very similar among species.</a:t>
            </a:r>
          </a:p>
          <a:p>
            <a:pPr algn="l"/>
            <a:r>
              <a:rPr lang="en-US" dirty="0" smtClean="0">
                <a:solidFill>
                  <a:schemeClr val="tx1"/>
                </a:solidFill>
              </a:rPr>
              <a:t>In </a:t>
            </a:r>
            <a:r>
              <a:rPr lang="en-US" u="sng" dirty="0" smtClean="0">
                <a:solidFill>
                  <a:schemeClr val="tx1"/>
                </a:solidFill>
                <a:hlinkClick r:id="rId2" tooltip="Human"/>
              </a:rPr>
              <a:t>humans</a:t>
            </a:r>
            <a:r>
              <a:rPr lang="en-US" dirty="0" smtClean="0">
                <a:solidFill>
                  <a:schemeClr val="tx1"/>
                </a:solidFill>
              </a:rPr>
              <a:t>, the mammary glands are situated in the </a:t>
            </a:r>
            <a:r>
              <a:rPr lang="en-US" u="sng" dirty="0" smtClean="0">
                <a:solidFill>
                  <a:schemeClr val="tx1"/>
                </a:solidFill>
                <a:hlinkClick r:id="rId3" tooltip="Breast"/>
              </a:rPr>
              <a:t>breasts</a:t>
            </a:r>
            <a:r>
              <a:rPr lang="en-US" dirty="0" smtClean="0">
                <a:solidFill>
                  <a:schemeClr val="tx1"/>
                </a:solidFill>
              </a:rPr>
              <a:t> ,while in   </a:t>
            </a:r>
            <a:r>
              <a:rPr lang="en-US" u="sng" dirty="0" smtClean="0">
                <a:solidFill>
                  <a:schemeClr val="tx1"/>
                </a:solidFill>
                <a:hlinkClick r:id="rId4" tooltip="Ruminant"/>
              </a:rPr>
              <a:t>ruminants</a:t>
            </a:r>
            <a:r>
              <a:rPr lang="en-US" dirty="0" smtClean="0">
                <a:solidFill>
                  <a:schemeClr val="tx1"/>
                </a:solidFill>
              </a:rPr>
              <a:t>, the mammary glands are contained in the </a:t>
            </a:r>
            <a:r>
              <a:rPr lang="en-US" u="sng" dirty="0" smtClean="0">
                <a:solidFill>
                  <a:schemeClr val="tx1"/>
                </a:solidFill>
                <a:hlinkClick r:id="rId5" tooltip="Udder"/>
              </a:rPr>
              <a:t>udders</a:t>
            </a:r>
            <a:r>
              <a:rPr lang="en-US" dirty="0" smtClean="0">
                <a:solidFill>
                  <a:schemeClr val="tx1"/>
                </a:solidFill>
              </a:rPr>
              <a:t>. The mammary glands of mammals other than primates, such as dogs and cats, are sometimes called </a:t>
            </a:r>
            <a:r>
              <a:rPr lang="en-US" b="1" dirty="0" smtClean="0">
                <a:solidFill>
                  <a:schemeClr val="tx1"/>
                </a:solidFill>
              </a:rPr>
              <a:t>dugs</a:t>
            </a:r>
            <a:r>
              <a:rPr lang="en-US" dirty="0" smtClean="0">
                <a:solidFill>
                  <a:schemeClr val="tx1"/>
                </a:solidFill>
              </a:rPr>
              <a:t>.</a:t>
            </a:r>
          </a:p>
          <a:p>
            <a:pPr algn="l"/>
            <a:r>
              <a:rPr lang="en-US" dirty="0" smtClean="0">
                <a:solidFill>
                  <a:schemeClr val="tx1"/>
                </a:solidFill>
              </a:rPr>
              <a:t> </a:t>
            </a:r>
          </a:p>
          <a:p>
            <a:pPr algn="l"/>
            <a:endParaRPr lang="ar-IQ"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pPr lvl="0"/>
            <a:r>
              <a:rPr lang="en-US" b="1" dirty="0" smtClean="0"/>
              <a:t>Superficial layers of lateral </a:t>
            </a:r>
            <a:r>
              <a:rPr lang="en-US" b="1" dirty="0" err="1" smtClean="0"/>
              <a:t>suspensory</a:t>
            </a:r>
            <a:r>
              <a:rPr lang="en-US" b="1" dirty="0" smtClean="0"/>
              <a:t> ligament</a:t>
            </a:r>
            <a:r>
              <a:rPr lang="en-US" dirty="0" smtClean="0"/>
              <a:t> - These are mostly composed of fibrous tissue (with some elastic tissue), arising from the </a:t>
            </a:r>
            <a:r>
              <a:rPr lang="en-US" dirty="0" err="1" smtClean="0"/>
              <a:t>subpelvic</a:t>
            </a:r>
            <a:r>
              <a:rPr lang="en-US" dirty="0" smtClean="0"/>
              <a:t> tendon. They extend downward and forward from the pubic. When it reaches the udder it spreads out, continuing downward over the external udder surface beneath the skin and attaching to the </a:t>
            </a:r>
            <a:r>
              <a:rPr lang="en-US" dirty="0" err="1" smtClean="0"/>
              <a:t>areolar</a:t>
            </a:r>
            <a:r>
              <a:rPr lang="en-US" dirty="0" smtClean="0"/>
              <a:t> tissue. </a:t>
            </a:r>
          </a:p>
          <a:p>
            <a:pPr lvl="0"/>
            <a:r>
              <a:rPr lang="en-US" b="1" dirty="0" smtClean="0"/>
              <a:t>Deep lateral </a:t>
            </a:r>
            <a:r>
              <a:rPr lang="en-US" b="1" dirty="0" err="1" smtClean="0"/>
              <a:t>suspensory</a:t>
            </a:r>
            <a:r>
              <a:rPr lang="en-US" b="1" dirty="0" smtClean="0"/>
              <a:t> ligament</a:t>
            </a:r>
            <a:r>
              <a:rPr lang="en-US" dirty="0" smtClean="0"/>
              <a:t> - The inner part of the lateral </a:t>
            </a:r>
            <a:r>
              <a:rPr lang="en-US" dirty="0" err="1" smtClean="0"/>
              <a:t>suspensory</a:t>
            </a:r>
            <a:r>
              <a:rPr lang="en-US" dirty="0" smtClean="0"/>
              <a:t> ligament also arises from the </a:t>
            </a:r>
            <a:r>
              <a:rPr lang="en-US" dirty="0" err="1" smtClean="0"/>
              <a:t>subpelvic</a:t>
            </a:r>
            <a:r>
              <a:rPr lang="en-US" dirty="0" smtClean="0"/>
              <a:t> tendon, but is thicker than the superficial layer, mostly fibrous tissue. It extends down over the udder and almost enveloping it. The </a:t>
            </a:r>
            <a:r>
              <a:rPr lang="en-US" b="1" dirty="0" smtClean="0"/>
              <a:t>lateral </a:t>
            </a:r>
            <a:r>
              <a:rPr lang="en-US" b="1" dirty="0" err="1" smtClean="0"/>
              <a:t>suspensory</a:t>
            </a:r>
            <a:r>
              <a:rPr lang="en-US" b="1" dirty="0" smtClean="0"/>
              <a:t> ligaments</a:t>
            </a:r>
            <a:r>
              <a:rPr lang="en-US" dirty="0" smtClean="0"/>
              <a:t> provide substantial support for the udder.</a:t>
            </a:r>
          </a:p>
          <a:p>
            <a:pPr lvl="0"/>
            <a:r>
              <a:rPr lang="en-US" b="1" dirty="0" smtClean="0"/>
              <a:t>Median </a:t>
            </a:r>
            <a:r>
              <a:rPr lang="en-US" b="1" dirty="0" err="1" smtClean="0"/>
              <a:t>Suspensory</a:t>
            </a:r>
            <a:r>
              <a:rPr lang="en-US" b="1" dirty="0" smtClean="0"/>
              <a:t> Ligament - This is the most important part of the </a:t>
            </a:r>
            <a:r>
              <a:rPr lang="en-US" b="1" dirty="0" err="1" smtClean="0"/>
              <a:t>suspensory</a:t>
            </a:r>
            <a:r>
              <a:rPr lang="en-US" b="1" dirty="0" smtClean="0"/>
              <a:t> system in cattle.</a:t>
            </a:r>
            <a:r>
              <a:rPr lang="en-US" dirty="0" smtClean="0"/>
              <a:t> It is composed of two adjacent heavy yellow elastic sheets of tissue that arise from the abdominal wall and that attach to the medial flat surfaces of the two udder halves. </a:t>
            </a:r>
          </a:p>
          <a:p>
            <a:endParaRPr lang="ar-IQ" dirty="0" smtClean="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The </a:t>
            </a:r>
            <a:r>
              <a:rPr lang="en-US" b="1" dirty="0" smtClean="0"/>
              <a:t>median </a:t>
            </a:r>
            <a:r>
              <a:rPr lang="en-US" b="1" dirty="0" err="1" smtClean="0"/>
              <a:t>suspensory</a:t>
            </a:r>
            <a:r>
              <a:rPr lang="en-US" b="1" dirty="0" smtClean="0"/>
              <a:t> ligament</a:t>
            </a:r>
            <a:r>
              <a:rPr lang="en-US" dirty="0" smtClean="0"/>
              <a:t> partially separates the left and right halves of the udder. Front and rear quarters are separated by a thin membrane and is not recognizable to the eye. </a:t>
            </a:r>
            <a:endParaRPr lang="en-US" dirty="0" smtClean="0"/>
          </a:p>
          <a:p>
            <a:endParaRPr lang="en-US" dirty="0" smtClean="0"/>
          </a:p>
          <a:p>
            <a:endParaRPr lang="ar-IQ" dirty="0"/>
          </a:p>
        </p:txBody>
      </p:sp>
      <p:pic>
        <p:nvPicPr>
          <p:cNvPr id="4" name="Picture 3"/>
          <p:cNvPicPr/>
          <p:nvPr/>
        </p:nvPicPr>
        <p:blipFill>
          <a:blip r:embed="rId2"/>
          <a:srcRect/>
          <a:stretch>
            <a:fillRect/>
          </a:stretch>
        </p:blipFill>
        <p:spPr bwMode="auto">
          <a:xfrm>
            <a:off x="457200" y="2895600"/>
            <a:ext cx="8382000" cy="37338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sec2b_lg"/>
          <p:cNvPicPr>
            <a:picLocks noGrp="1"/>
          </p:cNvPicPr>
          <p:nvPr>
            <p:ph idx="1"/>
          </p:nvPr>
        </p:nvPicPr>
        <p:blipFill>
          <a:blip r:embed="rId2"/>
          <a:srcRect/>
          <a:stretch>
            <a:fillRect/>
          </a:stretch>
        </p:blipFill>
        <p:spPr bwMode="auto">
          <a:xfrm>
            <a:off x="533400" y="1600200"/>
            <a:ext cx="7848600" cy="4419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53200"/>
          </a:xfrm>
        </p:spPr>
        <p:txBody>
          <a:bodyPr>
            <a:noAutofit/>
          </a:bodyPr>
          <a:lstStyle/>
          <a:p>
            <a:r>
              <a:rPr lang="en-US" sz="3000" b="1" u="sng" dirty="0" smtClean="0"/>
              <a:t>Internal structures  </a:t>
            </a:r>
            <a:r>
              <a:rPr lang="th-TH" sz="3000" b="1" u="sng" dirty="0" smtClean="0"/>
              <a:t/>
            </a:r>
            <a:br>
              <a:rPr lang="th-TH" sz="3000" b="1" u="sng" dirty="0" smtClean="0"/>
            </a:br>
            <a:r>
              <a:rPr lang="en-US" sz="3000" dirty="0" smtClean="0"/>
              <a:t>The </a:t>
            </a:r>
            <a:r>
              <a:rPr lang="en-US" sz="3000" b="1" dirty="0" smtClean="0"/>
              <a:t>lobes</a:t>
            </a:r>
            <a:r>
              <a:rPr lang="en-US" sz="3000" dirty="0" smtClean="0"/>
              <a:t> are the internal compartments of the mamma, separated by adipose tissue. The lobes are divided into </a:t>
            </a:r>
            <a:r>
              <a:rPr lang="en-US" sz="3000" b="1" dirty="0" smtClean="0"/>
              <a:t>lobules</a:t>
            </a:r>
            <a:r>
              <a:rPr lang="en-US" sz="3000" dirty="0" smtClean="0"/>
              <a:t>, consisting of connective tissue containing </a:t>
            </a:r>
            <a:r>
              <a:rPr lang="en-US" sz="3000" b="1" dirty="0" smtClean="0"/>
              <a:t>alveoli</a:t>
            </a:r>
            <a:r>
              <a:rPr lang="en-US" sz="3000" dirty="0" smtClean="0"/>
              <a:t>, which are clusters of milk secreting cells. The </a:t>
            </a:r>
            <a:r>
              <a:rPr lang="en-US" sz="3000" b="1" dirty="0" smtClean="0"/>
              <a:t>lactiferous ducts</a:t>
            </a:r>
            <a:r>
              <a:rPr lang="en-US" sz="3000" dirty="0" smtClean="0"/>
              <a:t> are large ducts conveying milk from the alveoli to the </a:t>
            </a:r>
            <a:r>
              <a:rPr lang="en-US" sz="3000" b="1" dirty="0" smtClean="0"/>
              <a:t>lactiferous sinus</a:t>
            </a:r>
            <a:r>
              <a:rPr lang="en-US" sz="3000" dirty="0" smtClean="0"/>
              <a:t>. The openings of the lactiferous ducts convey milk formed in the alveolus to the gland sinus. </a:t>
            </a:r>
          </a:p>
          <a:p>
            <a:r>
              <a:rPr lang="en-US" sz="3000" dirty="0" smtClean="0"/>
              <a:t>The </a:t>
            </a:r>
            <a:r>
              <a:rPr lang="en-US" sz="3000" b="1" dirty="0" smtClean="0"/>
              <a:t>lactiferous sinus</a:t>
            </a:r>
            <a:r>
              <a:rPr lang="en-US" sz="3000" dirty="0" smtClean="0"/>
              <a:t> (milk sinus) is the milk storage cavity within the teat and glandular body. The </a:t>
            </a:r>
            <a:r>
              <a:rPr lang="en-US" sz="3000" b="1" dirty="0" smtClean="0"/>
              <a:t>gland sinus</a:t>
            </a:r>
            <a:r>
              <a:rPr lang="en-US" sz="3000" dirty="0" smtClean="0"/>
              <a:t> is part of the milk sinus within the glandular body and the </a:t>
            </a:r>
            <a:r>
              <a:rPr lang="en-US" sz="3000" b="1" dirty="0" smtClean="0"/>
              <a:t>teat sinus</a:t>
            </a:r>
            <a:r>
              <a:rPr lang="en-US" sz="3000" dirty="0" smtClean="0"/>
              <a:t> is part of the milk sinus within the teat. </a:t>
            </a:r>
          </a:p>
          <a:p>
            <a:endParaRPr lang="ar-IQ"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US" dirty="0" smtClean="0"/>
              <a:t>The </a:t>
            </a:r>
            <a:r>
              <a:rPr lang="en-US" b="1" dirty="0" smtClean="0"/>
              <a:t>teat</a:t>
            </a:r>
            <a:r>
              <a:rPr lang="en-US" dirty="0" smtClean="0"/>
              <a:t> is the projecting part of the mammary gland containing part of the milk sinus. The </a:t>
            </a:r>
            <a:r>
              <a:rPr lang="en-US" b="1" dirty="0" smtClean="0"/>
              <a:t>papillary duct </a:t>
            </a:r>
            <a:r>
              <a:rPr lang="en-US" dirty="0" smtClean="0"/>
              <a:t>(teat canal) is the canal leading from the teat sinus to the teat opening and may be single or multiple. The </a:t>
            </a:r>
            <a:r>
              <a:rPr lang="en-US" b="1" dirty="0" err="1" smtClean="0"/>
              <a:t>ostium</a:t>
            </a:r>
            <a:r>
              <a:rPr lang="en-US" b="1" dirty="0" smtClean="0"/>
              <a:t> </a:t>
            </a:r>
            <a:r>
              <a:rPr lang="en-US" dirty="0" smtClean="0"/>
              <a:t>(teat opening) is the opening of the papillary duct and the exit point for milk or entrance point for bacteria. The </a:t>
            </a:r>
            <a:r>
              <a:rPr lang="en-US" b="1" dirty="0" smtClean="0"/>
              <a:t>sphincter</a:t>
            </a:r>
            <a:r>
              <a:rPr lang="en-US" dirty="0" smtClean="0"/>
              <a:t> consists of muscular </a:t>
            </a:r>
            <a:r>
              <a:rPr lang="en-US" dirty="0" err="1" smtClean="0"/>
              <a:t>fibres</a:t>
            </a:r>
            <a:r>
              <a:rPr lang="en-US" dirty="0" smtClean="0"/>
              <a:t> surrounding the teat opening that prevent milk flow except during suckling or milking. </a:t>
            </a:r>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http://nongae.gsnu.ac.kr/~cspark/teaching/images/fig_10_1.gif"/>
          <p:cNvPicPr>
            <a:picLocks noGrp="1"/>
          </p:cNvPicPr>
          <p:nvPr>
            <p:ph idx="1"/>
          </p:nvPr>
        </p:nvPicPr>
        <p:blipFill>
          <a:blip r:embed="rId2"/>
          <a:srcRect/>
          <a:stretch>
            <a:fillRect/>
          </a:stretch>
        </p:blipFill>
        <p:spPr bwMode="auto">
          <a:xfrm>
            <a:off x="1143000" y="1447800"/>
            <a:ext cx="5381625" cy="4724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b="1" dirty="0" smtClean="0"/>
              <a:t>Blood Supply</a:t>
            </a:r>
          </a:p>
          <a:p>
            <a:r>
              <a:rPr lang="en-US" b="1" dirty="0" smtClean="0"/>
              <a:t>Arteries</a:t>
            </a:r>
          </a:p>
          <a:p>
            <a:r>
              <a:rPr lang="en-US" dirty="0" smtClean="0"/>
              <a:t>The main blood supply to the inguinal mammary glands is from the </a:t>
            </a:r>
            <a:r>
              <a:rPr lang="en-US" b="1" dirty="0" smtClean="0"/>
              <a:t>external </a:t>
            </a:r>
            <a:r>
              <a:rPr lang="en-US" b="1" dirty="0" err="1" smtClean="0"/>
              <a:t>pudendal</a:t>
            </a:r>
            <a:r>
              <a:rPr lang="en-US" b="1" dirty="0" smtClean="0"/>
              <a:t> artery</a:t>
            </a:r>
            <a:r>
              <a:rPr lang="en-US" dirty="0" smtClean="0"/>
              <a:t>.</a:t>
            </a:r>
          </a:p>
          <a:p>
            <a:r>
              <a:rPr lang="en-US" b="1" dirty="0" smtClean="0"/>
              <a:t>Veins</a:t>
            </a:r>
            <a:r>
              <a:rPr lang="en-US" dirty="0" smtClean="0"/>
              <a:t>    :  In most species </a:t>
            </a:r>
            <a:r>
              <a:rPr lang="en-US" b="1" dirty="0" smtClean="0"/>
              <a:t>thoracic and cranial abdominal mammary glands </a:t>
            </a:r>
            <a:r>
              <a:rPr lang="en-US" dirty="0" smtClean="0"/>
              <a:t>drain via </a:t>
            </a:r>
            <a:r>
              <a:rPr lang="en-US" b="1" dirty="0" smtClean="0"/>
              <a:t>cranial superficial </a:t>
            </a:r>
            <a:r>
              <a:rPr lang="en-US" b="1" dirty="0" err="1" smtClean="0"/>
              <a:t>epigastric</a:t>
            </a:r>
            <a:r>
              <a:rPr lang="en-US" b="1" dirty="0" smtClean="0"/>
              <a:t> veins</a:t>
            </a:r>
            <a:r>
              <a:rPr lang="en-US" dirty="0" smtClean="0"/>
              <a:t>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Autofit/>
          </a:bodyPr>
          <a:lstStyle/>
          <a:p>
            <a:r>
              <a:rPr lang="en-US" sz="3200" b="1" dirty="0" smtClean="0"/>
              <a:t>Development of the Mammary Gland</a:t>
            </a:r>
            <a:r>
              <a:rPr lang="en-US" sz="3200" dirty="0" smtClean="0"/>
              <a:t/>
            </a:r>
            <a:br>
              <a:rPr lang="en-US" sz="3200" dirty="0" smtClean="0"/>
            </a:br>
            <a:r>
              <a:rPr lang="en-US" sz="3200" dirty="0" smtClean="0"/>
              <a:t> </a:t>
            </a:r>
            <a:br>
              <a:rPr lang="en-US" sz="3200" dirty="0" smtClean="0"/>
            </a:br>
            <a:endParaRPr lang="ar-IQ" sz="3200" dirty="0"/>
          </a:p>
        </p:txBody>
      </p:sp>
      <p:sp>
        <p:nvSpPr>
          <p:cNvPr id="3" name="Content Placeholder 2"/>
          <p:cNvSpPr>
            <a:spLocks noGrp="1"/>
          </p:cNvSpPr>
          <p:nvPr>
            <p:ph idx="1"/>
          </p:nvPr>
        </p:nvSpPr>
        <p:spPr>
          <a:xfrm>
            <a:off x="457200" y="533400"/>
            <a:ext cx="8229600" cy="6096000"/>
          </a:xfrm>
        </p:spPr>
        <p:txBody>
          <a:bodyPr>
            <a:normAutofit lnSpcReduction="10000"/>
          </a:bodyPr>
          <a:lstStyle/>
          <a:p>
            <a:r>
              <a:rPr lang="en-US" dirty="0" smtClean="0"/>
              <a:t>An </a:t>
            </a:r>
            <a:r>
              <a:rPr lang="en-US" dirty="0" err="1" smtClean="0"/>
              <a:t>ectodermal</a:t>
            </a:r>
            <a:r>
              <a:rPr lang="en-US" dirty="0" smtClean="0"/>
              <a:t> thickening </a:t>
            </a:r>
            <a:r>
              <a:rPr lang="en-US" dirty="0" err="1" smtClean="0"/>
              <a:t>developes</a:t>
            </a:r>
            <a:r>
              <a:rPr lang="en-US" dirty="0" smtClean="0"/>
              <a:t> along the ventral body wall extending from the thoracic to inguinal region - this is the </a:t>
            </a:r>
            <a:r>
              <a:rPr lang="en-US" b="1" dirty="0" smtClean="0"/>
              <a:t>mammary ridge</a:t>
            </a:r>
            <a:r>
              <a:rPr lang="en-US" dirty="0" smtClean="0"/>
              <a:t>. Cells aggregate, multiply and differentiate to form a chain of condensed </a:t>
            </a:r>
            <a:r>
              <a:rPr lang="en-US" b="1" dirty="0" smtClean="0"/>
              <a:t>mammary buds</a:t>
            </a:r>
            <a:r>
              <a:rPr lang="en-US" dirty="0" smtClean="0"/>
              <a:t>. Most mammary buds regress but those that remain each develops into a </a:t>
            </a:r>
            <a:r>
              <a:rPr lang="en-US" b="1" dirty="0" smtClean="0"/>
              <a:t>mammary gland</a:t>
            </a:r>
            <a:r>
              <a:rPr lang="en-US" dirty="0" smtClean="0"/>
              <a:t>. Proliferation of the </a:t>
            </a:r>
            <a:r>
              <a:rPr lang="en-US" dirty="0" err="1" smtClean="0"/>
              <a:t>mesenchyme</a:t>
            </a:r>
            <a:r>
              <a:rPr lang="en-US" dirty="0" smtClean="0"/>
              <a:t> surrounding the bud raises a teat (papilla) on the surface of the body. One or more epidermal sprouts grow from the mammary bud into the connective tissue of the teat and begin to canalize at about the time of birth.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dirty="0" smtClean="0"/>
              <a:t>Each sprout is destined to form a separate duct system with associated glandular tissue. When there is only one sprout, the mammary gland arising from it has a single duct system leading to a single orifice on the tip of the teat  When there are more, for example, two or four as in , the  number of separate duct systems , each with an associated glandular mass and separate orifice be more .  The growth of the ducts and gland tissue is continued after puberty and especially during the first pregnancy, forming the swelling that pushes the teat away from the body wall. The process is controlled by  hormones from the </a:t>
            </a:r>
            <a:r>
              <a:rPr lang="en-US" dirty="0" err="1" smtClean="0"/>
              <a:t>hypophysis</a:t>
            </a:r>
            <a:r>
              <a:rPr lang="en-US" dirty="0" smtClean="0"/>
              <a:t>, ovaries, and other endocrine glands.</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Anatomical structures </a:t>
            </a:r>
            <a:endParaRPr lang="ar-IQ" dirty="0"/>
          </a:p>
        </p:txBody>
      </p:sp>
      <p:sp>
        <p:nvSpPr>
          <p:cNvPr id="3" name="Content Placeholder 2"/>
          <p:cNvSpPr>
            <a:spLocks noGrp="1"/>
          </p:cNvSpPr>
          <p:nvPr>
            <p:ph idx="1"/>
          </p:nvPr>
        </p:nvSpPr>
        <p:spPr>
          <a:xfrm>
            <a:off x="457200" y="1143000"/>
            <a:ext cx="8229600" cy="4983163"/>
          </a:xfrm>
        </p:spPr>
        <p:txBody>
          <a:bodyPr>
            <a:noAutofit/>
          </a:bodyPr>
          <a:lstStyle/>
          <a:p>
            <a:r>
              <a:rPr lang="en-US" sz="2400" dirty="0" smtClean="0"/>
              <a:t>In the mare they are two in number, and are placed on either side of the median plane in the inguinal region. Each gland has the form of a short cone, much compressed transversely, and having a flat inner surface. It consists of the glandular mass or body of the gland  and the teat or nipple . The base is related to the abdominal wall, to which it is attached by </a:t>
            </a:r>
            <a:r>
              <a:rPr lang="en-US" sz="2400" dirty="0" err="1" smtClean="0"/>
              <a:t>areolar</a:t>
            </a:r>
            <a:r>
              <a:rPr lang="en-US" sz="2400" dirty="0" smtClean="0"/>
              <a:t>  </a:t>
            </a:r>
            <a:r>
              <a:rPr lang="en-US" sz="2400" dirty="0" smtClean="0"/>
              <a:t>tissue, which contains a venous plexus, the superficial inguinal lymph glands, and a variable amount of fat. The apex is constituted by the teat, which is also flattened transversely and varies in length from one to two inches . </a:t>
            </a:r>
          </a:p>
          <a:p>
            <a:r>
              <a:rPr lang="en-US" sz="2400" dirty="0" smtClean="0"/>
              <a:t>Between the bases of the teats is the </a:t>
            </a:r>
            <a:r>
              <a:rPr lang="en-US" sz="2400" dirty="0" err="1" smtClean="0"/>
              <a:t>intermammary</a:t>
            </a:r>
            <a:r>
              <a:rPr lang="en-US" sz="2400" dirty="0" smtClean="0"/>
              <a:t> groove. On the apex of each teat two or three small orifices are placed close together; these are the openings of the lactiferous ducts.</a:t>
            </a:r>
          </a:p>
          <a:p>
            <a:r>
              <a:rPr lang="en-US" sz="2400" dirty="0" smtClean="0"/>
              <a:t> </a:t>
            </a:r>
          </a:p>
          <a:p>
            <a:endParaRPr lang="ar-IQ"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mammary gland of the dairy cow , consists of four separate glands each with a teat. Milk which is synthesized in one gland cannot pass over to any of the other glands. The right and left side of the udder are also separated by a median ligament, while the front and the hind quarters are more diffusely separated.</a:t>
            </a:r>
          </a:p>
          <a:p>
            <a:r>
              <a:rPr lang="en-US" dirty="0" smtClean="0"/>
              <a:t> </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http://ansci.illinois.edu/static/ansc438/Mamstructure/cowudder9ax.jpg"/>
          <p:cNvPicPr>
            <a:picLocks noGrp="1"/>
          </p:cNvPicPr>
          <p:nvPr>
            <p:ph idx="1"/>
          </p:nvPr>
        </p:nvPicPr>
        <p:blipFill>
          <a:blip r:embed="rId2"/>
          <a:srcRect/>
          <a:stretch>
            <a:fillRect/>
          </a:stretch>
        </p:blipFill>
        <p:spPr bwMode="auto">
          <a:xfrm>
            <a:off x="990600" y="1600200"/>
            <a:ext cx="5562600" cy="4495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The lactating goat (nanny) and sheep (ewe) each have two glands, each drained by a single teat with a single streak canal. They are located in the inguinal region. The teats vary considerably in size. Goat teats and udder are generally larger than the sheep's.</a:t>
            </a:r>
          </a:p>
          <a:p>
            <a:r>
              <a:rPr lang="en-US" dirty="0" smtClean="0"/>
              <a:t>The mammary glands in bitch  are usually ten or twelve in number, and are arranged in two rows, as in the bitch. Each teat has commonly two excretory ducts.</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609600"/>
            <a:ext cx="2590800" cy="1143000"/>
          </a:xfrm>
        </p:spPr>
        <p:txBody>
          <a:bodyPr>
            <a:normAutofit fontScale="90000"/>
          </a:bodyPr>
          <a:lstStyle/>
          <a:p>
            <a:r>
              <a:rPr lang="en-US" dirty="0" smtClean="0"/>
              <a:t>Cow ewe goat </a:t>
            </a:r>
            <a:endParaRPr lang="ar-IQ" dirty="0"/>
          </a:p>
        </p:txBody>
      </p:sp>
      <p:pic>
        <p:nvPicPr>
          <p:cNvPr id="4" name="Picture 2"/>
          <p:cNvPicPr>
            <a:picLocks noGrp="1" noChangeAspect="1" noChangeArrowheads="1"/>
          </p:cNvPicPr>
          <p:nvPr>
            <p:ph idx="1"/>
          </p:nvPr>
        </p:nvPicPr>
        <p:blipFill>
          <a:blip r:embed="rId2"/>
          <a:srcRect/>
          <a:stretch>
            <a:fillRect/>
          </a:stretch>
        </p:blipFill>
        <p:spPr bwMode="auto">
          <a:xfrm>
            <a:off x="3962400" y="0"/>
            <a:ext cx="2219325" cy="2886075"/>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990600" y="3200400"/>
            <a:ext cx="6038850" cy="2667000"/>
          </a:xfrm>
          <a:prstGeom prst="rect">
            <a:avLst/>
          </a:prstGeom>
          <a:noFill/>
          <a:ln w="9525">
            <a:noFill/>
            <a:miter lim="800000"/>
            <a:headEnd/>
            <a:tailEnd/>
          </a:ln>
          <a:effectLst/>
        </p:spPr>
      </p:pic>
      <p:sp>
        <p:nvSpPr>
          <p:cNvPr id="6" name="Title 1"/>
          <p:cNvSpPr txBox="1">
            <a:spLocks/>
          </p:cNvSpPr>
          <p:nvPr/>
        </p:nvSpPr>
        <p:spPr>
          <a:xfrm>
            <a:off x="457200" y="5715000"/>
            <a:ext cx="25908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Mare</a:t>
            </a:r>
            <a:r>
              <a:rPr kumimoji="0" lang="en-US" sz="4400" b="0" i="0" u="none" strike="noStrike" kern="1200" cap="none" spc="0" normalizeH="0" noProof="0" dirty="0" smtClean="0">
                <a:ln>
                  <a:noFill/>
                </a:ln>
                <a:solidFill>
                  <a:schemeClr val="tx1"/>
                </a:solidFill>
                <a:effectLst/>
                <a:uLnTx/>
                <a:uFillTx/>
                <a:latin typeface="+mj-lt"/>
                <a:ea typeface="+mj-ea"/>
                <a:cs typeface="+mj-cs"/>
              </a:rPr>
              <a:t> and sow</a:t>
            </a:r>
            <a:endParaRPr kumimoji="0" lang="ar-IQ"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a:xfrm>
            <a:off x="4724400" y="5867400"/>
            <a:ext cx="2590800" cy="8382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Bitch and cat </a:t>
            </a:r>
            <a:endParaRPr kumimoji="0" lang="ar-IQ"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err="1" smtClean="0"/>
              <a:t>Suspensory</a:t>
            </a:r>
            <a:r>
              <a:rPr lang="en-US" dirty="0" smtClean="0"/>
              <a:t> System</a:t>
            </a:r>
            <a:endParaRPr lang="ar-IQ" dirty="0"/>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r>
              <a:rPr lang="en-US" dirty="0" err="1" smtClean="0"/>
              <a:t>Suspensory</a:t>
            </a:r>
            <a:r>
              <a:rPr lang="en-US" dirty="0" smtClean="0"/>
              <a:t> System - A strong udder </a:t>
            </a:r>
            <a:r>
              <a:rPr lang="en-US" dirty="0" err="1" smtClean="0"/>
              <a:t>suspensory</a:t>
            </a:r>
            <a:r>
              <a:rPr lang="en-US" dirty="0" smtClean="0"/>
              <a:t> system is required to maintain proper attachments of the gland to the body. </a:t>
            </a:r>
          </a:p>
          <a:p>
            <a:r>
              <a:rPr lang="en-US" dirty="0" smtClean="0"/>
              <a:t>There are seven tissues that provide support for the udder: </a:t>
            </a:r>
          </a:p>
          <a:p>
            <a:pPr lvl="0"/>
            <a:r>
              <a:rPr lang="en-US" dirty="0" smtClean="0"/>
              <a:t>Skin covering the gland is only of very minor support. </a:t>
            </a:r>
          </a:p>
          <a:p>
            <a:pPr lvl="0"/>
            <a:r>
              <a:rPr lang="en-US" b="1" dirty="0" smtClean="0"/>
              <a:t>Superficial fascia</a:t>
            </a:r>
            <a:r>
              <a:rPr lang="en-US" dirty="0" smtClean="0"/>
              <a:t> or </a:t>
            </a:r>
            <a:r>
              <a:rPr lang="en-US" dirty="0" err="1" smtClean="0"/>
              <a:t>Areolar</a:t>
            </a:r>
            <a:r>
              <a:rPr lang="en-US" dirty="0" smtClean="0"/>
              <a:t> subcutaneous tissue - This attaches the skin to underlying the tissue. </a:t>
            </a:r>
          </a:p>
          <a:p>
            <a:pPr lvl="0"/>
            <a:r>
              <a:rPr lang="en-US" b="1" dirty="0" smtClean="0"/>
              <a:t>Coarse </a:t>
            </a:r>
            <a:r>
              <a:rPr lang="en-US" b="1" dirty="0" err="1" smtClean="0"/>
              <a:t>areolar</a:t>
            </a:r>
            <a:r>
              <a:rPr lang="en-US" dirty="0" smtClean="0"/>
              <a:t> or cordlike tissue - This tissue forms a loose bond between the dorsal surface of the front quarters and abdominal wall. Weakening of these causes the udder to break away from abdominal wall. </a:t>
            </a:r>
          </a:p>
          <a:p>
            <a:pPr lvl="0"/>
            <a:r>
              <a:rPr lang="en-US" b="1" dirty="0" err="1" smtClean="0"/>
              <a:t>Subpelvic</a:t>
            </a:r>
            <a:r>
              <a:rPr lang="en-US" b="1" dirty="0" smtClean="0"/>
              <a:t> tendon </a:t>
            </a:r>
            <a:r>
              <a:rPr lang="en-US" dirty="0" smtClean="0"/>
              <a:t>- This tendon not actually part of the </a:t>
            </a:r>
            <a:r>
              <a:rPr lang="en-US" dirty="0" err="1" smtClean="0"/>
              <a:t>suspensory</a:t>
            </a:r>
            <a:r>
              <a:rPr lang="en-US" dirty="0" smtClean="0"/>
              <a:t> apparatus, but gives rise to the superficial and the deep lateral </a:t>
            </a:r>
            <a:r>
              <a:rPr lang="en-US" dirty="0" err="1" smtClean="0"/>
              <a:t>suspensory</a:t>
            </a:r>
            <a:r>
              <a:rPr lang="en-US" dirty="0" smtClean="0"/>
              <a:t> ligaments. It is attached to the pelvis at several points.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1109</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Mammary glands </vt:lpstr>
      <vt:lpstr>Development of the Mammary Gland   </vt:lpstr>
      <vt:lpstr>Slide 3</vt:lpstr>
      <vt:lpstr>Anatomical structures </vt:lpstr>
      <vt:lpstr>Slide 5</vt:lpstr>
      <vt:lpstr>Slide 6</vt:lpstr>
      <vt:lpstr>Slide 7</vt:lpstr>
      <vt:lpstr>Cow ewe goat </vt:lpstr>
      <vt:lpstr>Suspensory System</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Mammary glands </dc:title>
  <dc:creator>alaa</dc:creator>
  <cp:lastModifiedBy>alaa</cp:lastModifiedBy>
  <cp:revision>11</cp:revision>
  <dcterms:created xsi:type="dcterms:W3CDTF">2006-08-16T00:00:00Z</dcterms:created>
  <dcterms:modified xsi:type="dcterms:W3CDTF">2019-03-08T21:43:05Z</dcterms:modified>
</cp:coreProperties>
</file>